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0"/>
  </p:notesMasterIdLst>
  <p:handoutMasterIdLst>
    <p:handoutMasterId r:id="rId41"/>
  </p:handoutMasterIdLst>
  <p:sldIdLst>
    <p:sldId id="356" r:id="rId7"/>
    <p:sldId id="396" r:id="rId8"/>
    <p:sldId id="397" r:id="rId9"/>
    <p:sldId id="398" r:id="rId10"/>
    <p:sldId id="399" r:id="rId11"/>
    <p:sldId id="433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5" r:id="rId28"/>
    <p:sldId id="417" r:id="rId29"/>
    <p:sldId id="430" r:id="rId30"/>
    <p:sldId id="418" r:id="rId31"/>
    <p:sldId id="419" r:id="rId32"/>
    <p:sldId id="420" r:id="rId33"/>
    <p:sldId id="434" r:id="rId34"/>
    <p:sldId id="432" r:id="rId35"/>
    <p:sldId id="422" r:id="rId36"/>
    <p:sldId id="428" r:id="rId37"/>
    <p:sldId id="414" r:id="rId38"/>
    <p:sldId id="416" r:id="rId3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FD2"/>
    <a:srgbClr val="FACC2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8303" autoAdjust="0"/>
  </p:normalViewPr>
  <p:slideViewPr>
    <p:cSldViewPr snapToGrid="0">
      <p:cViewPr varScale="1">
        <p:scale>
          <a:sx n="116" d="100"/>
          <a:sy n="116" d="100"/>
        </p:scale>
        <p:origin x="8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99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3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gif"/><Relationship Id="rId7" Type="http://schemas.openxmlformats.org/officeDocument/2006/relationships/image" Target="../media/image15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9.jpg"/><Relationship Id="rId4" Type="http://schemas.openxmlformats.org/officeDocument/2006/relationships/image" Target="../media/image10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Metric for Hand Comfort/Discomfort Evaluation</a:t>
            </a:r>
            <a:br>
              <a:rPr lang="en-US" b="1" dirty="0"/>
            </a:br>
            <a:r>
              <a:rPr lang="en-US" dirty="0"/>
              <a:t>Towards Expressivity in Spatial 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043139"/>
          </a:xfrm>
        </p:spPr>
        <p:txBody>
          <a:bodyPr/>
          <a:lstStyle/>
          <a:p>
            <a:r>
              <a:rPr lang="de-DE" dirty="0"/>
              <a:t>Bachelor Thesis </a:t>
            </a:r>
            <a:r>
              <a:rPr lang="en-US" dirty="0"/>
              <a:t>Presentation</a:t>
            </a:r>
          </a:p>
          <a:p>
            <a:endParaRPr lang="en-US" dirty="0"/>
          </a:p>
          <a:p>
            <a:r>
              <a:rPr lang="en-US" dirty="0" smtClean="0"/>
              <a:t>Student: 		Jonas Mayer</a:t>
            </a:r>
          </a:p>
          <a:p>
            <a:r>
              <a:rPr lang="en-US" dirty="0" smtClean="0"/>
              <a:t>Supervisor: 	Nicholas </a:t>
            </a:r>
            <a:r>
              <a:rPr lang="en-US" dirty="0" err="1" smtClean="0"/>
              <a:t>Katzakis</a:t>
            </a:r>
            <a:endParaRPr lang="en-US" dirty="0" smtClean="0"/>
          </a:p>
          <a:p>
            <a:r>
              <a:rPr lang="en-US" dirty="0" smtClean="0"/>
              <a:t>Director:	 	Gudrun </a:t>
            </a:r>
            <a:r>
              <a:rPr lang="en-US" dirty="0" err="1" smtClean="0"/>
              <a:t>Klinker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Garching</a:t>
            </a:r>
            <a:r>
              <a:rPr lang="en-US" dirty="0"/>
              <a:t>, July 13th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7919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Hand </a:t>
            </a:r>
            <a:r>
              <a:rPr lang="en-US" b="1" dirty="0">
                <a:solidFill>
                  <a:schemeClr val="bg2"/>
                </a:solidFill>
              </a:rPr>
              <a:t>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3"/>
          <a:srcRect l="6368" t="9524" r="35063" b="71429"/>
          <a:stretch/>
        </p:blipFill>
        <p:spPr>
          <a:xfrm>
            <a:off x="3261254" y="3869267"/>
            <a:ext cx="4739745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Hand </a:t>
            </a:r>
            <a:r>
              <a:rPr lang="en-US" b="1" dirty="0">
                <a:solidFill>
                  <a:schemeClr val="bg2"/>
                </a:solidFill>
              </a:rPr>
              <a:t>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3"/>
          <a:srcRect l="63862" b="64153"/>
          <a:stretch/>
        </p:blipFill>
        <p:spPr>
          <a:xfrm>
            <a:off x="5558626" y="1762188"/>
            <a:ext cx="281490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  Theory: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</a:t>
            </a:r>
            <a:r>
              <a:rPr lang="en-US" sz="2000" dirty="0" smtClean="0"/>
              <a:t>RRP </a:t>
            </a:r>
            <a:r>
              <a:rPr lang="en-US" sz="2000" dirty="0"/>
              <a:t>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Concrete </a:t>
            </a:r>
            <a:r>
              <a:rPr lang="en-US" b="1" dirty="0">
                <a:solidFill>
                  <a:schemeClr val="bg2"/>
                </a:solidFill>
              </a:rPr>
              <a:t>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Concrete </a:t>
            </a:r>
            <a:r>
              <a:rPr lang="en-US" b="1" dirty="0">
                <a:solidFill>
                  <a:schemeClr val="bg2"/>
                </a:solidFill>
              </a:rPr>
              <a:t>Implementation: RRP Metric Comp.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Concrete </a:t>
            </a:r>
            <a:r>
              <a:rPr lang="en-US" b="1" dirty="0">
                <a:solidFill>
                  <a:schemeClr val="bg2"/>
                </a:solidFill>
              </a:rPr>
              <a:t>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 up metric components for whole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Weight components with estimated importance coefficients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Resulting metric: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increases → comfort decreases, discomfort increases</a:t>
            </a: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Naïve </a:t>
            </a:r>
            <a:r>
              <a:rPr lang="en-US" b="1" dirty="0">
                <a:solidFill>
                  <a:schemeClr val="bg2"/>
                </a:solidFill>
              </a:rPr>
              <a:t>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Naïve Metric ignores anatomical differences of fingers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Compute the metric components for each finger, weight components 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Problem: 17 coefficients hard to estimate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Naïve </a:t>
            </a:r>
            <a:r>
              <a:rPr lang="en-US" b="1" dirty="0">
                <a:solidFill>
                  <a:schemeClr val="bg2"/>
                </a:solidFill>
              </a:rPr>
              <a:t>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9000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 subject randomly generated </a:t>
            </a:r>
            <a:br>
              <a:rPr lang="en-US" sz="2000" dirty="0"/>
            </a:br>
            <a:r>
              <a:rPr lang="en-US" sz="2000" dirty="0"/>
              <a:t>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mimic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rate hand posture on a </a:t>
            </a:r>
            <a:br>
              <a:rPr lang="en-US" sz="2000" dirty="0"/>
            </a:br>
            <a:r>
              <a:rPr lang="en-US" sz="2000" dirty="0"/>
              <a:t>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User </a:t>
            </a:r>
            <a:r>
              <a:rPr lang="en-US" b="1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63" y="1775349"/>
            <a:ext cx="3835399" cy="325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Again s</a:t>
            </a:r>
            <a:r>
              <a:rPr lang="en-US" sz="2000" dirty="0" smtClean="0"/>
              <a:t>how </a:t>
            </a:r>
            <a:r>
              <a:rPr lang="en-US" sz="2000" dirty="0"/>
              <a:t>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perform target shooting test using that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 palm pose with 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hand posture with Leap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User </a:t>
            </a:r>
            <a:r>
              <a:rPr lang="en-US" b="1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2613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 (contd.)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Total of 12 randomly sorted targets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 for performance: total task completion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Logged Parameters: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User Rating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Comfort/Discomfort Components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Total Task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Complete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User </a:t>
            </a:r>
            <a:r>
              <a:rPr lang="en-US" b="1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-1" b="8123"/>
          <a:stretch/>
        </p:blipFill>
        <p:spPr>
          <a:xfrm>
            <a:off x="5025073" y="1109240"/>
            <a:ext cx="3803016" cy="300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-4113" b="22475"/>
          <a:stretch/>
        </p:blipFill>
        <p:spPr>
          <a:xfrm>
            <a:off x="5025074" y="4111974"/>
            <a:ext cx="3803016" cy="2341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3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421558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 smtClean="0"/>
              <a:t>Traditional input methods and speech </a:t>
            </a:r>
            <a:r>
              <a:rPr lang="en-US" sz="2200" dirty="0"/>
              <a:t>not optimal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 smtClean="0"/>
              <a:t>Use </a:t>
            </a:r>
            <a:r>
              <a:rPr lang="en-US" sz="2200" dirty="0"/>
              <a:t>gestures and postures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 smtClean="0"/>
              <a:t>Designer challenge</a:t>
            </a:r>
            <a:r>
              <a:rPr lang="en-US" sz="2200" dirty="0"/>
              <a:t>: which hand postures are the best for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Performance?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User Experience?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Motivation</a:t>
            </a:r>
            <a:r>
              <a:rPr lang="en-US" b="1" dirty="0">
                <a:solidFill>
                  <a:schemeClr val="bg2"/>
                </a:solidFill>
              </a:rPr>
              <a:t>: Controlling a </a:t>
            </a:r>
            <a:r>
              <a:rPr lang="en-US" b="1" dirty="0" smtClean="0">
                <a:solidFill>
                  <a:schemeClr val="bg2"/>
                </a:solidFill>
              </a:rPr>
              <a:t>Robot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545823" y="1404703"/>
            <a:ext cx="4598177" cy="5068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886464"/>
            <a:ext cx="4544175" cy="457529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2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two user studies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21 participants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310 data sets from </a:t>
            </a:r>
            <a:r>
              <a:rPr lang="en-US" sz="2200" dirty="0" smtClean="0"/>
              <a:t>User Rating</a:t>
            </a:r>
            <a:endParaRPr lang="en-US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250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training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de-DE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60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testing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35 data sets from </a:t>
            </a:r>
            <a:r>
              <a:rPr lang="en-US" sz="2200" dirty="0" smtClean="0"/>
              <a:t>Target Shooting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User </a:t>
            </a:r>
            <a:r>
              <a:rPr lang="en-US" b="1" dirty="0">
                <a:solidFill>
                  <a:schemeClr val="bg2"/>
                </a:solidFill>
              </a:rPr>
              <a:t>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15792"/>
          <a:stretch/>
        </p:blipFill>
        <p:spPr>
          <a:xfrm>
            <a:off x="4733645" y="2363447"/>
            <a:ext cx="4245599" cy="3151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346216" cy="46995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Problem: finding 17 coefficients, </a:t>
            </a:r>
            <a:r>
              <a:rPr lang="en-US" sz="2000" dirty="0" smtClean="0"/>
              <a:t>to fit the metric to the user ratings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Similar to a line fitting problem: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We want to find parameters to minimize the error between our metric and the user rating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least squares algorithm to find optimal coefficients </a:t>
            </a:r>
            <a:r>
              <a:rPr lang="en-US" sz="2000" dirty="0" smtClean="0"/>
              <a:t>from the </a:t>
            </a:r>
            <a:r>
              <a:rPr lang="en-US" sz="2000" dirty="0"/>
              <a:t>250 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Improving </a:t>
            </a:r>
            <a:r>
              <a:rPr lang="en-US" b="1" dirty="0">
                <a:solidFill>
                  <a:schemeClr val="bg2"/>
                </a:solidFill>
              </a:rPr>
              <a:t>the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1028" name="Picture 4" descr="https://upload.wikimedia.org/wikipedia/commons/thumb/3/3a/Linear_regression.svg/2000px-Linear_regress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15" y="1861396"/>
            <a:ext cx="5785997" cy="45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Results: Improved </a:t>
            </a:r>
            <a:r>
              <a:rPr lang="en-US" b="1" dirty="0">
                <a:solidFill>
                  <a:schemeClr val="bg2"/>
                </a:solidFill>
              </a:rPr>
              <a:t>Metric in User Rating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446899"/>
            <a:ext cx="8507919" cy="10148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</p:txBody>
      </p:sp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519502"/>
            <a:ext cx="8507919" cy="942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Results: Improved </a:t>
            </a:r>
            <a:r>
              <a:rPr lang="en-US" b="1" dirty="0">
                <a:solidFill>
                  <a:schemeClr val="bg2"/>
                </a:solidFill>
              </a:rPr>
              <a:t>Metric in Target Shooting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Discussion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 smtClean="0">
                <a:solidFill>
                  <a:srgbClr val="568FD2"/>
                </a:solidFill>
              </a:rPr>
              <a:t>Testing the improved metric against test data</a:t>
            </a:r>
          </a:p>
          <a:p>
            <a:pPr>
              <a:lnSpc>
                <a:spcPct val="150000"/>
              </a:lnSpc>
            </a:pPr>
            <a:r>
              <a:rPr lang="de-DE" sz="2200" dirty="0" smtClean="0"/>
              <a:t>Shows </a:t>
            </a:r>
            <a:r>
              <a:rPr lang="en-US" sz="2200" dirty="0" smtClean="0"/>
              <a:t>reasonable correlation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 smtClean="0"/>
              <a:t>Improved </a:t>
            </a:r>
            <a:r>
              <a:rPr lang="en-US" sz="2200" dirty="0"/>
              <a:t>metric is good extrapolation of training data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r>
              <a:rPr lang="de-DE" sz="2600" b="1" dirty="0">
                <a:solidFill>
                  <a:srgbClr val="568FD2"/>
                </a:solidFill>
              </a:rPr>
              <a:t>Target </a:t>
            </a:r>
            <a:r>
              <a:rPr lang="en-US" sz="2600" b="1" dirty="0" smtClean="0">
                <a:solidFill>
                  <a:srgbClr val="568FD2"/>
                </a:solidFill>
              </a:rPr>
              <a:t>shooting</a:t>
            </a:r>
            <a:r>
              <a:rPr lang="de-DE" sz="2600" b="1" dirty="0" smtClean="0">
                <a:solidFill>
                  <a:srgbClr val="568FD2"/>
                </a:solidFill>
              </a:rPr>
              <a:t> </a:t>
            </a:r>
            <a:r>
              <a:rPr lang="en-US" sz="2600" b="1" dirty="0" smtClean="0">
                <a:solidFill>
                  <a:srgbClr val="568FD2"/>
                </a:solidFill>
              </a:rPr>
              <a:t>test</a:t>
            </a:r>
            <a:endParaRPr lang="en-US" sz="2200" dirty="0" smtClean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 smtClean="0"/>
              <a:t>Hand </a:t>
            </a:r>
            <a:r>
              <a:rPr lang="en-US" sz="2200" dirty="0"/>
              <a:t>posture comfort does influence performance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Strengthens Short et al. (comfort -&gt; accuracy</a:t>
            </a:r>
            <a:r>
              <a:rPr lang="en-US" sz="2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But: small dimensions of study limit expressiveness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72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 </a:t>
            </a:r>
            <a:r>
              <a:rPr lang="en-US" sz="2000" dirty="0"/>
              <a:t>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testing </a:t>
            </a:r>
            <a:r>
              <a:rPr lang="en-US" sz="2000" dirty="0"/>
              <a:t>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Conclusion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05" y="3240745"/>
            <a:ext cx="4123203" cy="323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Tested in Target </a:t>
            </a:r>
            <a:r>
              <a:rPr lang="en-US" sz="2000" dirty="0"/>
              <a:t>Shooting </a:t>
            </a:r>
            <a:r>
              <a:rPr lang="en-US" sz="2000" dirty="0" smtClean="0"/>
              <a:t>Task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Conclusion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57" y="1460750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605711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</a:t>
            </a:r>
            <a:r>
              <a:rPr lang="en-US" sz="2600" b="1" dirty="0" smtClean="0">
                <a:solidFill>
                  <a:srgbClr val="568FD2"/>
                </a:solidFill>
              </a:rPr>
              <a:t>Long </a:t>
            </a:r>
            <a:r>
              <a:rPr lang="en-US" sz="2600" b="1" dirty="0">
                <a:solidFill>
                  <a:srgbClr val="568FD2"/>
                </a:solidFill>
              </a:rPr>
              <a:t>T</a:t>
            </a:r>
            <a:r>
              <a:rPr lang="en-US" sz="2600" b="1" dirty="0" smtClean="0">
                <a:solidFill>
                  <a:srgbClr val="568FD2"/>
                </a:solidFill>
              </a:rPr>
              <a:t>erm Effects of Comfort and Discomfort</a:t>
            </a:r>
            <a:endParaRPr lang="en-US" sz="26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Our study neglects long term effects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 smtClean="0"/>
              <a:t>Strong discomfort symptoms are known </a:t>
            </a:r>
            <a:br>
              <a:rPr lang="en-US" sz="2000" dirty="0" smtClean="0"/>
            </a:br>
            <a:r>
              <a:rPr lang="en-US" sz="2000" dirty="0" smtClean="0"/>
              <a:t>to occur after long periods of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 smtClean="0"/>
              <a:t>For other contexts long term effects might </a:t>
            </a:r>
            <a:br>
              <a:rPr lang="en-US" sz="2000" dirty="0" smtClean="0"/>
            </a:br>
            <a:r>
              <a:rPr lang="en-US" sz="2000" dirty="0" smtClean="0"/>
              <a:t>be relevant</a:t>
            </a:r>
          </a:p>
          <a:p>
            <a:pPr>
              <a:lnSpc>
                <a:spcPct val="150000"/>
              </a:lnSpc>
            </a:pPr>
            <a:r>
              <a:rPr lang="en-US" sz="2600" b="1" dirty="0" smtClean="0">
                <a:solidFill>
                  <a:srgbClr val="568FD2"/>
                </a:solidFill>
              </a:rPr>
              <a:t>2</a:t>
            </a:r>
            <a:r>
              <a:rPr lang="en-US" sz="2600" b="1" dirty="0">
                <a:solidFill>
                  <a:srgbClr val="568FD2"/>
                </a:solidFill>
              </a:rPr>
              <a:t>. </a:t>
            </a:r>
            <a:r>
              <a:rPr lang="en-US" sz="2600" b="1" dirty="0" smtClean="0">
                <a:solidFill>
                  <a:srgbClr val="568FD2"/>
                </a:solidFill>
              </a:rPr>
              <a:t>Create Metrics for other Contexts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Automotive, Seats, </a:t>
            </a:r>
            <a:r>
              <a:rPr lang="en-US" sz="2000" dirty="0" err="1" smtClean="0"/>
              <a:t>Matresses</a:t>
            </a:r>
            <a:r>
              <a:rPr lang="en-US" sz="2000" dirty="0" smtClean="0"/>
              <a:t> (Whole Body)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Shoes (Feet)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 smtClean="0">
                <a:solidFill>
                  <a:schemeClr val="bg2"/>
                </a:solidFill>
              </a:rPr>
              <a:t>Future </a:t>
            </a:r>
            <a:r>
              <a:rPr lang="de-DE" b="1" dirty="0">
                <a:solidFill>
                  <a:schemeClr val="bg2"/>
                </a:solidFill>
              </a:rPr>
              <a:t>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t="-671" r="13689" b="671"/>
          <a:stretch/>
        </p:blipFill>
        <p:spPr>
          <a:xfrm>
            <a:off x="5738899" y="2316303"/>
            <a:ext cx="3089190" cy="2454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Special thanks to </a:t>
            </a:r>
          </a:p>
          <a:p>
            <a:pPr algn="ctr"/>
            <a:endParaRPr lang="en-US" sz="3000" dirty="0" smtClean="0"/>
          </a:p>
          <a:p>
            <a:pPr algn="ctr"/>
            <a:r>
              <a:rPr lang="en-US" sz="3000" b="1" dirty="0" smtClean="0">
                <a:solidFill>
                  <a:srgbClr val="568FD2"/>
                </a:solidFill>
              </a:rPr>
              <a:t>Dr. </a:t>
            </a:r>
            <a:r>
              <a:rPr lang="en-US" sz="3000" b="1" dirty="0" err="1" smtClean="0">
                <a:solidFill>
                  <a:srgbClr val="568FD2"/>
                </a:solidFill>
              </a:rPr>
              <a:t>Frieder</a:t>
            </a:r>
            <a:r>
              <a:rPr lang="en-US" sz="3000" b="1" dirty="0" smtClean="0">
                <a:solidFill>
                  <a:srgbClr val="568FD2"/>
                </a:solidFill>
              </a:rPr>
              <a:t> </a:t>
            </a:r>
            <a:r>
              <a:rPr lang="en-US" sz="3000" b="1" dirty="0" err="1" smtClean="0">
                <a:solidFill>
                  <a:srgbClr val="568FD2"/>
                </a:solidFill>
              </a:rPr>
              <a:t>Pankratz</a:t>
            </a:r>
            <a:r>
              <a:rPr lang="en-US" sz="3000" b="1" dirty="0" smtClean="0">
                <a:solidFill>
                  <a:srgbClr val="568FD2"/>
                </a:solidFill>
              </a:rPr>
              <a:t> </a:t>
            </a:r>
          </a:p>
          <a:p>
            <a:pPr algn="ctr"/>
            <a:r>
              <a:rPr lang="en-US" sz="3000" dirty="0" smtClean="0"/>
              <a:t>and </a:t>
            </a:r>
          </a:p>
          <a:p>
            <a:pPr algn="ctr"/>
            <a:r>
              <a:rPr lang="en-US" sz="3000" b="1" dirty="0" smtClean="0">
                <a:solidFill>
                  <a:srgbClr val="568FD2"/>
                </a:solidFill>
              </a:rPr>
              <a:t>Nicholas Schneider </a:t>
            </a:r>
          </a:p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for their support.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Acknowledgements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942975" y="1614616"/>
            <a:ext cx="5000625" cy="909509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19090" y="447675"/>
            <a:ext cx="6227603" cy="2872581"/>
          </a:xfrm>
          <a:ln>
            <a:noFill/>
          </a:ln>
        </p:spPr>
        <p:txBody>
          <a:bodyPr/>
          <a:lstStyle/>
          <a:p>
            <a:pPr algn="ctr"/>
            <a:r>
              <a:rPr lang="en-US" dirty="0" smtClean="0"/>
              <a:t>The results of this work were submitted to the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arrois Gothic" panose="020B0506040000020004" pitchFamily="34" charset="0"/>
              </a:rPr>
              <a:t>ACM Symposium on</a:t>
            </a:r>
            <a:br>
              <a:rPr lang="en-US" dirty="0" smtClean="0">
                <a:solidFill>
                  <a:schemeClr val="tx1"/>
                </a:solidFill>
                <a:latin typeface="Carrois Gothic" panose="020B0506040000020004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Carrois Gothic" panose="020B0506040000020004" pitchFamily="34" charset="0"/>
              </a:rPr>
              <a:t>Spatial User Interaction 2016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are currently under review.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6546694" y="2450307"/>
            <a:ext cx="2609627" cy="4407693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/>
          <a:srcRect l="520" t="7849" r="74375" b="50048"/>
          <a:stretch/>
        </p:blipFill>
        <p:spPr>
          <a:xfrm>
            <a:off x="6546693" y="1"/>
            <a:ext cx="2597307" cy="245030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15538" t="8216" r="14296" b="4543"/>
          <a:stretch/>
        </p:blipFill>
        <p:spPr>
          <a:xfrm>
            <a:off x="5208416" y="3819560"/>
            <a:ext cx="3794470" cy="2653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15562" t="7870" r="14343" b="4212"/>
          <a:stretch/>
        </p:blipFill>
        <p:spPr>
          <a:xfrm>
            <a:off x="4346403" y="3312600"/>
            <a:ext cx="3947905" cy="278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3627444"/>
            <a:ext cx="8732144" cy="2845868"/>
          </a:xfrm>
        </p:spPr>
        <p:txBody>
          <a:bodyPr/>
          <a:lstStyle/>
          <a:p>
            <a:r>
              <a:rPr lang="en-US" sz="2200" dirty="0"/>
              <a:t>Compare three different hand postures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Spiderman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Pinch</a:t>
            </a:r>
          </a:p>
          <a:p>
            <a:r>
              <a:rPr lang="en-US" sz="2200" dirty="0"/>
              <a:t>in a target shooting test regarding performance and user experience.</a:t>
            </a:r>
          </a:p>
          <a:p>
            <a:r>
              <a:rPr lang="en-US" sz="2400" b="1" dirty="0">
                <a:solidFill>
                  <a:srgbClr val="568FD2"/>
                </a:solidFill>
              </a:rPr>
              <a:t>Results: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Pointing posture generally best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noProof="1" smtClean="0">
                <a:solidFill>
                  <a:schemeClr val="bg2"/>
                </a:solidFill>
              </a:rPr>
              <a:t>Related </a:t>
            </a:r>
            <a:r>
              <a:rPr lang="en-US" b="1" noProof="1">
                <a:solidFill>
                  <a:schemeClr val="bg2"/>
                </a:solidFill>
              </a:rPr>
              <a:t>Work: Nicholas Schneider (TUM)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528"/>
          <p:cNvPicPr/>
          <p:nvPr/>
        </p:nvPicPr>
        <p:blipFill>
          <a:blip r:embed="rId3"/>
          <a:stretch>
            <a:fillRect/>
          </a:stretch>
        </p:blipFill>
        <p:spPr>
          <a:xfrm>
            <a:off x="319090" y="1404703"/>
            <a:ext cx="8508999" cy="2222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67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Questions?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23" y="69191"/>
            <a:ext cx="3044058" cy="206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13" y="3322084"/>
            <a:ext cx="1945266" cy="3460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1438"/>
            <a:ext cx="2625124" cy="1968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318"/>
          <p:cNvPicPr/>
          <p:nvPr/>
        </p:nvPicPr>
        <p:blipFill rotWithShape="1">
          <a:blip r:embed="rId5"/>
          <a:srcRect l="63862" b="64153"/>
          <a:stretch/>
        </p:blipFill>
        <p:spPr>
          <a:xfrm>
            <a:off x="2778957" y="749476"/>
            <a:ext cx="1875422" cy="257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6"/>
          <a:stretch>
            <a:fillRect/>
          </a:stretch>
        </p:blipFill>
        <p:spPr>
          <a:xfrm>
            <a:off x="6656173" y="3707027"/>
            <a:ext cx="2369844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/>
          <a:srcRect r="20890"/>
          <a:stretch/>
        </p:blipFill>
        <p:spPr>
          <a:xfrm>
            <a:off x="1" y="4703636"/>
            <a:ext cx="2627870" cy="2076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7175157" y="2066454"/>
            <a:ext cx="1850860" cy="1618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differences</a:t>
            </a:r>
            <a:endParaRPr lang="en-US" sz="1400" dirty="0"/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Results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</a:t>
            </a:r>
            <a:r>
              <a:rPr lang="en-US" sz="2000" dirty="0" smtClean="0"/>
              <a:t>,</a:t>
            </a:r>
            <a:br>
              <a:rPr lang="en-US" sz="2000" dirty="0" smtClean="0"/>
            </a:br>
            <a:r>
              <a:rPr lang="en-US" sz="2000" dirty="0" smtClean="0"/>
              <a:t>better </a:t>
            </a:r>
            <a:r>
              <a:rPr lang="en-US" sz="2000" dirty="0"/>
              <a:t>correlation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Results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683026"/>
            <a:ext cx="8507917" cy="4778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568FD2"/>
                </a:solidFill>
              </a:rPr>
              <a:t>Problem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Hand posture evaluation either subjective or work intensive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568FD2"/>
                </a:solidFill>
              </a:rPr>
              <a:t>Hypothesis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/>
              <a:t>Hand posture comfort and discomfort affect performance and obviously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Goals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a metric for quick and objective hand posture comfort/discomfort 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its effect on performance in a pointing task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 smtClean="0">
                <a:solidFill>
                  <a:schemeClr val="bg2"/>
                </a:solidFill>
              </a:rPr>
              <a:t>Study </a:t>
            </a:r>
            <a:r>
              <a:rPr lang="de-DE" b="1" dirty="0">
                <a:solidFill>
                  <a:schemeClr val="bg2"/>
                </a:solidFill>
              </a:rPr>
              <a:t>Goal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581666"/>
            <a:ext cx="8124694" cy="48800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568FD2"/>
                </a:solidFill>
              </a:rPr>
              <a:t>Apostolico</a:t>
            </a:r>
            <a:r>
              <a:rPr lang="en-US" sz="2400" b="1" dirty="0" smtClean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Introduce and determine the Range of Rest Posture for human joints (later more)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rgbClr val="568FD2"/>
                </a:solidFill>
              </a:rPr>
              <a:t>Naddeo</a:t>
            </a:r>
            <a:r>
              <a:rPr lang="en-US" sz="2400" b="1" dirty="0" smtClean="0">
                <a:solidFill>
                  <a:srgbClr val="568FD2"/>
                </a:solidFill>
              </a:rPr>
              <a:t> et </a:t>
            </a:r>
            <a:r>
              <a:rPr lang="en-US" sz="2400" b="1" dirty="0" smtClean="0">
                <a:solidFill>
                  <a:srgbClr val="568FD2"/>
                </a:solidFill>
              </a:rPr>
              <a:t>al</a:t>
            </a:r>
            <a:r>
              <a:rPr lang="en-US" sz="2400" b="1" dirty="0">
                <a:solidFill>
                  <a:srgbClr val="568FD2"/>
                </a:solidFill>
              </a:rPr>
              <a:t>: </a:t>
            </a:r>
            <a:endParaRPr lang="en-US" sz="2400" b="1" dirty="0" smtClean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Propose a quantitative </a:t>
            </a:r>
            <a:r>
              <a:rPr lang="en-US" sz="2200" dirty="0"/>
              <a:t>method for </a:t>
            </a:r>
            <a:r>
              <a:rPr lang="en-US" sz="2200" dirty="0" smtClean="0"/>
              <a:t>postural </a:t>
            </a:r>
            <a:br>
              <a:rPr lang="en-US" sz="2200" dirty="0" smtClean="0"/>
            </a:br>
            <a:r>
              <a:rPr lang="en-US" sz="2200" dirty="0" smtClean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Comfort based on the distance to the range of rest posture 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568FD2"/>
                </a:solidFill>
              </a:rPr>
              <a:t>Short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Comfortable postures generally generate higher accuracy</a:t>
            </a:r>
            <a:endParaRPr lang="en-US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1010810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Related Work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9" name="Picture 1472"/>
          <p:cNvPicPr/>
          <p:nvPr/>
        </p:nvPicPr>
        <p:blipFill>
          <a:blip r:embed="rId3"/>
          <a:stretch>
            <a:fillRect/>
          </a:stretch>
        </p:blipFill>
        <p:spPr>
          <a:xfrm>
            <a:off x="6087763" y="2842053"/>
            <a:ext cx="2603155" cy="19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87216"/>
            <a:ext cx="8507917" cy="4374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Influenced by </a:t>
            </a:r>
            <a:r>
              <a:rPr lang="en-US" sz="2200" dirty="0"/>
              <a:t>subjective impressions and expectations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Related Work: </a:t>
            </a:r>
            <a:r>
              <a:rPr lang="en-US" b="1" dirty="0">
                <a:solidFill>
                  <a:schemeClr val="bg2"/>
                </a:solidFill>
              </a:rPr>
              <a:t>Comfort and </a:t>
            </a:r>
            <a:r>
              <a:rPr lang="en-US" b="1" dirty="0" smtClean="0">
                <a:solidFill>
                  <a:schemeClr val="bg2"/>
                </a:solidFill>
              </a:rPr>
              <a:t>Discomfort</a:t>
            </a:r>
            <a:r>
              <a:rPr lang="en-US" b="1" dirty="0">
                <a:solidFill>
                  <a:schemeClr val="bg2"/>
                </a:solidFill>
              </a:rPr>
              <a:t/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 smtClean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Apostolico</a:t>
            </a:r>
            <a:r>
              <a:rPr lang="en-US" sz="2200" dirty="0"/>
              <a:t>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a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the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Hand </a:t>
            </a:r>
            <a:r>
              <a:rPr lang="en-US" b="1" dirty="0">
                <a:solidFill>
                  <a:schemeClr val="bg2"/>
                </a:solidFill>
              </a:rPr>
              <a:t>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23783"/>
          <p:cNvPicPr/>
          <p:nvPr/>
        </p:nvPicPr>
        <p:blipFill>
          <a:blip r:embed="rId3"/>
          <a:stretch>
            <a:fillRect/>
          </a:stretch>
        </p:blipFill>
        <p:spPr>
          <a:xfrm>
            <a:off x="6565558" y="2426849"/>
            <a:ext cx="2517906" cy="17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Hand </a:t>
            </a:r>
            <a:r>
              <a:rPr lang="en-US" b="1" dirty="0">
                <a:solidFill>
                  <a:schemeClr val="bg2"/>
                </a:solidFill>
              </a:rPr>
              <a:t>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25"/>
          <p:cNvPicPr/>
          <p:nvPr/>
        </p:nvPicPr>
        <p:blipFill>
          <a:blip r:embed="rId3"/>
          <a:stretch>
            <a:fillRect/>
          </a:stretch>
        </p:blipFill>
        <p:spPr>
          <a:xfrm>
            <a:off x="5607211" y="1516185"/>
            <a:ext cx="3402330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1472</Words>
  <Application>Microsoft Office PowerPoint</Application>
  <PresentationFormat>Bildschirmpräsentation (4:3)</PresentationFormat>
  <Paragraphs>277</Paragraphs>
  <Slides>33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33</vt:i4>
      </vt:variant>
    </vt:vector>
  </HeadingPairs>
  <TitlesOfParts>
    <vt:vector size="45" baseType="lpstr">
      <vt:lpstr>Arial</vt:lpstr>
      <vt:lpstr>Calibri</vt:lpstr>
      <vt:lpstr>Carrois Gothic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 Metric for Hand Comfort/Discomfort Evaluation Towards Expressivity in Spatial Control</vt:lpstr>
      <vt:lpstr>Motivation: Controlling a Robot</vt:lpstr>
      <vt:lpstr>Related Work: Nicholas Schneider (TUM)</vt:lpstr>
      <vt:lpstr>Study Goal</vt:lpstr>
      <vt:lpstr>Related Work</vt:lpstr>
      <vt:lpstr>Related Work: Comfort and Discomfort (Vink et al.)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Naïve &amp; Improved Metric</vt:lpstr>
      <vt:lpstr>Naïve &amp; Improved Metric</vt:lpstr>
      <vt:lpstr>User Study</vt:lpstr>
      <vt:lpstr>User Study</vt:lpstr>
      <vt:lpstr>User Study</vt:lpstr>
      <vt:lpstr>User Study</vt:lpstr>
      <vt:lpstr>Improving the Metric</vt:lpstr>
      <vt:lpstr>Results: Improved Metric in User Rating</vt:lpstr>
      <vt:lpstr>Results: Improved Metric in Target Shooting</vt:lpstr>
      <vt:lpstr>Discussion</vt:lpstr>
      <vt:lpstr>Conclusion </vt:lpstr>
      <vt:lpstr>Conclusion </vt:lpstr>
      <vt:lpstr>Future Work</vt:lpstr>
      <vt:lpstr>Acknowledgements</vt:lpstr>
      <vt:lpstr>The results of this work were submitted to the   ACM Symposium on Spatial User Interaction 2016  and are currently under review.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156</cp:revision>
  <cp:lastPrinted>2015-07-30T14:04:45Z</cp:lastPrinted>
  <dcterms:created xsi:type="dcterms:W3CDTF">2016-07-08T18:20:49Z</dcterms:created>
  <dcterms:modified xsi:type="dcterms:W3CDTF">2016-07-12T21:02:24Z</dcterms:modified>
</cp:coreProperties>
</file>